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5"/>
  </p:notesMasterIdLst>
  <p:sldIdLst>
    <p:sldId id="256" r:id="rId2"/>
    <p:sldId id="286" r:id="rId3"/>
    <p:sldId id="287" r:id="rId4"/>
    <p:sldId id="277" r:id="rId5"/>
    <p:sldId id="276" r:id="rId6"/>
    <p:sldId id="278" r:id="rId7"/>
    <p:sldId id="279" r:id="rId8"/>
    <p:sldId id="282" r:id="rId9"/>
    <p:sldId id="283" r:id="rId10"/>
    <p:sldId id="284" r:id="rId11"/>
    <p:sldId id="285" r:id="rId12"/>
    <p:sldId id="263" r:id="rId13"/>
    <p:sldId id="264" r:id="rId14"/>
    <p:sldId id="265" r:id="rId15"/>
    <p:sldId id="266" r:id="rId16"/>
    <p:sldId id="267" r:id="rId17"/>
    <p:sldId id="290" r:id="rId18"/>
    <p:sldId id="288" r:id="rId19"/>
    <p:sldId id="268" r:id="rId20"/>
    <p:sldId id="269" r:id="rId21"/>
    <p:sldId id="289" r:id="rId22"/>
    <p:sldId id="270" r:id="rId23"/>
    <p:sldId id="261" r:id="rId24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385" userDrawn="1">
          <p15:clr>
            <a:srgbClr val="A4A3A4"/>
          </p15:clr>
        </p15:guide>
        <p15:guide id="4" pos="35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9B9"/>
    <a:srgbClr val="3B3838"/>
    <a:srgbClr val="EED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74"/>
  </p:normalViewPr>
  <p:slideViewPr>
    <p:cSldViewPr snapToGrid="0" showGuides="1">
      <p:cViewPr>
        <p:scale>
          <a:sx n="76" d="100"/>
          <a:sy n="76" d="100"/>
        </p:scale>
        <p:origin x="664" y="728"/>
      </p:cViewPr>
      <p:guideLst>
        <p:guide orient="horz" pos="414"/>
        <p:guide pos="3840"/>
        <p:guide orient="horz" pos="3385"/>
        <p:guide pos="35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CD41CE-EB8B-465E-AAD5-4FDC5F81D8A4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FED83-6AD6-4F08-9C9D-670EC7E37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23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Order review customer order sellers </a:t>
            </a:r>
            <a:r>
              <a:rPr kumimoji="1" lang="en-US" altLang="zh-TW" dirty="0" err="1"/>
              <a:t>zipe</a:t>
            </a:r>
            <a:r>
              <a:rPr kumimoji="1" lang="en-US" altLang="zh-TW" dirty="0"/>
              <a:t> code </a:t>
            </a:r>
            <a:r>
              <a:rPr kumimoji="1" lang="en-US" altLang="zh-TW" dirty="0" err="1"/>
              <a:t>geolovation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FED83-6AD6-4F08-9C9D-670EC7E373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595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去除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之後，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發現運送天數越長則星等給的越低有明顯負相關，只要改善這點顧客的滿意度就能獲得有效提升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97470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以各州去區分，每筆訂單，運費與價格比例的平均值，發現其比例非常高，表示訂購一項商品所付出的運費非常昂貴，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代表消費者可能會因運費而沒有在電商平台上購買的意願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8396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Gif</a:t>
            </a:r>
            <a:r>
              <a:rPr kumimoji="1" lang="zh-CN" altLang="en-US" dirty="0"/>
              <a:t>圖可以看出各訂單不同狀態下顧客和賣家的在各州的密度分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428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Gif</a:t>
            </a:r>
            <a:r>
              <a:rPr kumimoji="1" lang="zh-CN" altLang="en-US" dirty="0"/>
              <a:t>圖可以看出各訂單不同狀態下顧客和賣家的在各州的密度分</a:t>
            </a:r>
            <a:endParaRPr kumimoji="1" lang="en-US" altLang="zh-CN" dirty="0"/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訂單數量前三名的州為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RJ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MG(&gt;10000)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其他有較多訂單數量的州分別為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</a:t>
            </a:r>
            <a:r>
              <a:rPr lang="zh-TW" alt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BA(&gt;3000)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透過比對各州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顧客與賣家的運費與產品價格，發現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是銷售與運送最大量的州，而且與其他州差距巨大，因此在</a:t>
            </a:r>
            <a:r>
              <a:rPr lang="fr-FR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建置實體通路商場，將可以進一步提高銷售、降低運費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92147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左圖為買家分佈，右圖為賣家分佈，可以看出買家與賣家多半集中在巴西東南部的幾個州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04744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依照所有賣家之中，銷售金額前</a:t>
            </a:r>
            <a:r>
              <a:rPr kumimoji="1" lang="en-US" altLang="zh-TW" dirty="0"/>
              <a:t>300</a:t>
            </a:r>
            <a:r>
              <a:rPr kumimoji="1" lang="zh-CN" altLang="en-US" dirty="0"/>
              <a:t>高的賣家進行每筆訂單的起運點連線到送達地，發現線條在東南部密度很高，連到其他地區則相對稀疏，意指運送範圍也多半集中於東南部幾個州而已。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152096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由上述幾項資料佐證必須於東南部幾個州設置物流中心，提高運送效率</a:t>
            </a:r>
            <a:endParaRPr kumimoji="1"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透過訂單聚集地的幾個州設置物流中心，用來解決運送效率低落的問題。</a:t>
            </a:r>
            <a:b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透過新增集運的機制給消費者，用來解決運費過高的問題。</a:t>
            </a:r>
            <a:b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解決一次性消費過高這個根本問題，進而增加顧客對</a:t>
            </a:r>
            <a:r>
              <a:rPr lang="fr-FR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olist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電商平台的忠誠度。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24361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顧客分析：所有訂單</a:t>
            </a:r>
            <a:r>
              <a:rPr kumimoji="1" lang="en-US" altLang="zh-TW" dirty="0"/>
              <a:t>96096</a:t>
            </a:r>
            <a:r>
              <a:rPr kumimoji="1" lang="zh-CN" altLang="en-US" dirty="0"/>
              <a:t>份，其中只消費過一次的帳號占</a:t>
            </a:r>
            <a:r>
              <a:rPr kumimoji="1" lang="en-US" altLang="zh-CN" dirty="0"/>
              <a:t>96.9%</a:t>
            </a:r>
            <a:r>
              <a:rPr kumimoji="1" lang="zh-CN" altLang="en-US" dirty="0"/>
              <a:t>，比例過高，為此想找出為何大家只願消費一次。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4333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從星等評論來看，上圖為各個星等的筆數。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60338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此為</a:t>
            </a:r>
            <a:r>
              <a:rPr kumimoji="1" lang="en-US" altLang="zh-TW" dirty="0"/>
              <a:t>1~3</a:t>
            </a:r>
            <a:r>
              <a:rPr kumimoji="1" lang="zh-CN" altLang="en-US" dirty="0"/>
              <a:t>星等的筆數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7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此為</a:t>
            </a:r>
            <a:r>
              <a:rPr kumimoji="1" lang="en-US" altLang="zh-TW" dirty="0"/>
              <a:t>1</a:t>
            </a:r>
            <a:r>
              <a:rPr kumimoji="1" lang="zh-CN" altLang="en-US" dirty="0"/>
              <a:t>星等的顧客評論的文字雲，</a:t>
            </a:r>
            <a:r>
              <a:rPr kumimoji="1" lang="zh-TW" altLang="en-US" dirty="0"/>
              <a:t>發現</a:t>
            </a:r>
            <a:r>
              <a:rPr kumimoji="1" lang="en" altLang="zh-TW" dirty="0"/>
              <a:t>delivery</a:t>
            </a:r>
            <a:r>
              <a:rPr kumimoji="1" lang="zh-TW" altLang="en" dirty="0"/>
              <a:t>、</a:t>
            </a:r>
            <a:r>
              <a:rPr kumimoji="1" lang="en" altLang="zh-TW" dirty="0"/>
              <a:t>received</a:t>
            </a:r>
            <a:r>
              <a:rPr kumimoji="1" lang="zh-TW" altLang="en" dirty="0"/>
              <a:t>、</a:t>
            </a:r>
            <a:r>
              <a:rPr kumimoji="1" lang="en" altLang="zh-TW" dirty="0"/>
              <a:t>time</a:t>
            </a:r>
            <a:r>
              <a:rPr kumimoji="1" lang="zh-TW" altLang="en" dirty="0"/>
              <a:t>、</a:t>
            </a:r>
            <a:r>
              <a:rPr kumimoji="1" lang="en" altLang="zh-TW" dirty="0" err="1"/>
              <a:t>cameu</a:t>
            </a:r>
            <a:r>
              <a:rPr kumimoji="1" lang="zh-TW" altLang="en-US" dirty="0"/>
              <a:t>在一星評論依然佔高比例，可知運費、運送時間對顧客來說是個問題。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7004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我們計算每個郵遞區號位置送達的「產品實際送達日扣除產品預計送達日」，發現逾時送達的訂單並不多，但是顧客普遍認為物流運送時間還是過長，因此建議也要改善電商平台所提供的預計到貨日期。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關方預期與客戶預期有差距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46498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分析運送和評論關係 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物流天數和評論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-0.33506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為運送天數與評論星等高低的相關係數，其為負相關，表示運送時間越長造成評論星等越低。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27169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畫出運送天數與評論星等的盒鬚圖，目的是看出每個星等的最小值、</a:t>
            </a:r>
            <a:r>
              <a:rPr kumimoji="1" lang="en-US" altLang="zh-TW" dirty="0"/>
              <a:t>Q1</a:t>
            </a:r>
            <a:r>
              <a:rPr kumimoji="1" lang="zh-TW" altLang="en-US" dirty="0"/>
              <a:t>、中位數、</a:t>
            </a:r>
            <a:r>
              <a:rPr kumimoji="1" lang="en-US" altLang="zh-TW" dirty="0"/>
              <a:t>Q3</a:t>
            </a:r>
            <a:r>
              <a:rPr kumimoji="1" lang="zh-TW" altLang="en-US" dirty="0"/>
              <a:t>、最大值</a:t>
            </a:r>
            <a:r>
              <a:rPr kumimoji="1" lang="zh-CN" altLang="en-US" dirty="0"/>
              <a:t>的天數，但</a:t>
            </a:r>
            <a:r>
              <a:rPr kumimoji="1" lang="zh-TW" altLang="en-US" dirty="0"/>
              <a:t>發現有</a:t>
            </a:r>
            <a:r>
              <a:rPr kumimoji="1" lang="en-US" altLang="zh-TW" dirty="0"/>
              <a:t>outlier</a:t>
            </a:r>
            <a:r>
              <a:rPr kumimoji="1" lang="zh-CN" altLang="en-US" dirty="0"/>
              <a:t>造成圖看起來扭曲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42015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找出</a:t>
            </a:r>
            <a:r>
              <a:rPr kumimoji="1" lang="en-US" altLang="zh-CN" dirty="0"/>
              <a:t>outlier</a:t>
            </a:r>
            <a:r>
              <a:rPr kumimoji="1" lang="zh-CN" altLang="en-US" dirty="0"/>
              <a:t>值之後，將其篩出並且去除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F7BEE-4AD5-D34C-B78A-BF289CC53DE6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094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30311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0415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061583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49049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93616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64662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2285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23466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59681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181186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6114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C7670-776C-433C-BFF2-3817A3D58085}" type="datetimeFigureOut">
              <a:rPr lang="zh-HK" altLang="en-US" smtClean="0"/>
              <a:t>04/11/19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BE284-8F75-4560-9D30-12F6CF1CC51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21084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b="50208"/>
          <a:stretch/>
        </p:blipFill>
        <p:spPr>
          <a:xfrm>
            <a:off x="0" y="3"/>
            <a:ext cx="12192000" cy="341471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86857" y="3060773"/>
            <a:ext cx="8331200" cy="707886"/>
          </a:xfrm>
          <a:prstGeom prst="rect">
            <a:avLst/>
          </a:prstGeom>
          <a:solidFill>
            <a:srgbClr val="EED959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HK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探索運費分析與區域集運的無限可能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559957" y="4173519"/>
            <a:ext cx="698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Group5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 詹孟凌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陳聖勳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歐陽昱弘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王逸琦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陳昭穎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邱聖凱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1EDB82-3F37-8B47-850A-6F663C9EB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43" y="1391654"/>
            <a:ext cx="1466689" cy="146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32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>
            <a:extLst>
              <a:ext uri="{FF2B5EF4-FFF2-40B4-BE49-F238E27FC236}">
                <a16:creationId xmlns:a16="http://schemas.microsoft.com/office/drawing/2014/main" id="{4B25C67A-1CF6-4142-90C0-56781ADC1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b="50208"/>
          <a:stretch/>
        </p:blipFill>
        <p:spPr>
          <a:xfrm>
            <a:off x="0" y="3"/>
            <a:ext cx="12192000" cy="341471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E6FB61C-412A-1944-8A76-F249C5E0B868}"/>
              </a:ext>
            </a:extLst>
          </p:cNvPr>
          <p:cNvSpPr txBox="1"/>
          <p:nvPr/>
        </p:nvSpPr>
        <p:spPr>
          <a:xfrm>
            <a:off x="3325562" y="2427622"/>
            <a:ext cx="55408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Part</a:t>
            </a:r>
            <a:r>
              <a:rPr kumimoji="1" lang="zh-TW" altLang="en-US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kumimoji="1" lang="zh-TW" altLang="en-US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物流分析</a:t>
            </a:r>
            <a:endParaRPr kumimoji="1" lang="zh-TW" altLang="en-US" sz="60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51410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28B6D3B-DE67-C840-9138-DD898DA28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15" y="1436007"/>
            <a:ext cx="11582400" cy="45085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00A6741-BE8F-3244-A2C9-FB4E14334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kumimoji="1" lang="zh-TW" altLang="en-US" dirty="0"/>
              <a:t>物流天數與評論之關係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A598509B-04A3-794D-9FF6-42FE96D234E8}"/>
              </a:ext>
            </a:extLst>
          </p:cNvPr>
          <p:cNvGrpSpPr/>
          <p:nvPr/>
        </p:nvGrpSpPr>
        <p:grpSpPr>
          <a:xfrm>
            <a:off x="8874722" y="3985872"/>
            <a:ext cx="2479078" cy="1583370"/>
            <a:chOff x="264205" y="4640745"/>
            <a:chExt cx="2479078" cy="1583370"/>
          </a:xfrm>
        </p:grpSpPr>
        <p:grpSp>
          <p:nvGrpSpPr>
            <p:cNvPr id="9" name="组合 5">
              <a:extLst>
                <a:ext uri="{FF2B5EF4-FFF2-40B4-BE49-F238E27FC236}">
                  <a16:creationId xmlns:a16="http://schemas.microsoft.com/office/drawing/2014/main" id="{B87ED277-9A0F-C148-8982-831FF38BD25E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椭圆 3">
                <a:extLst>
                  <a:ext uri="{FF2B5EF4-FFF2-40B4-BE49-F238E27FC236}">
                    <a16:creationId xmlns:a16="http://schemas.microsoft.com/office/drawing/2014/main" id="{B8504C24-D25E-7749-813E-71C3C97B7E70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3" name="加号 4">
                <a:extLst>
                  <a:ext uri="{FF2B5EF4-FFF2-40B4-BE49-F238E27FC236}">
                    <a16:creationId xmlns:a16="http://schemas.microsoft.com/office/drawing/2014/main" id="{58895424-C526-0E42-BDE5-25E431B8E3E6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11" name="圓角矩形 10">
              <a:extLst>
                <a:ext uri="{FF2B5EF4-FFF2-40B4-BE49-F238E27FC236}">
                  <a16:creationId xmlns:a16="http://schemas.microsoft.com/office/drawing/2014/main" id="{11BE66A7-69E4-BD4E-917B-DAA44D720948}"/>
                </a:ext>
              </a:extLst>
            </p:cNvPr>
            <p:cNvSpPr/>
            <p:nvPr/>
          </p:nvSpPr>
          <p:spPr>
            <a:xfrm>
              <a:off x="592764" y="5067801"/>
              <a:ext cx="2150519" cy="1156314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運送時間越長</a:t>
              </a:r>
              <a:endParaRPr lang="en-US" altLang="zh-CN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評論星等越低。</a:t>
              </a:r>
              <a:endParaRPr lang="en-US" altLang="zh-HK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29BF553-3EDC-3D48-BB0D-0517A30BC080}"/>
              </a:ext>
            </a:extLst>
          </p:cNvPr>
          <p:cNvGrpSpPr/>
          <p:nvPr/>
        </p:nvGrpSpPr>
        <p:grpSpPr>
          <a:xfrm>
            <a:off x="420915" y="5341257"/>
            <a:ext cx="1553028" cy="972582"/>
            <a:chOff x="420915" y="5341257"/>
            <a:chExt cx="1553028" cy="972582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040525B1-B2A3-2B4D-8AE3-A937212FA9DB}"/>
                </a:ext>
              </a:extLst>
            </p:cNvPr>
            <p:cNvSpPr/>
            <p:nvPr/>
          </p:nvSpPr>
          <p:spPr>
            <a:xfrm>
              <a:off x="420915" y="5341257"/>
              <a:ext cx="1553028" cy="48804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AE8D1521-0B0B-D94F-B0C2-15F2BE061F36}"/>
                </a:ext>
              </a:extLst>
            </p:cNvPr>
            <p:cNvSpPr txBox="1"/>
            <p:nvPr/>
          </p:nvSpPr>
          <p:spPr>
            <a:xfrm>
              <a:off x="758847" y="594450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b="1" dirty="0">
                  <a:solidFill>
                    <a:srgbClr val="FF0000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負相關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7235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FA671B0-B5CB-E54C-B69B-811549B6C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307" y="1619367"/>
            <a:ext cx="7821386" cy="48735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0EE5C6F-4B2A-BD4A-B4BC-1D1BCC010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物流天數與評論之盒鬚圖</a:t>
            </a:r>
          </a:p>
        </p:txBody>
      </p:sp>
    </p:spTree>
    <p:extLst>
      <p:ext uri="{BB962C8B-B14F-4D97-AF65-F5344CB8AC3E}">
        <p14:creationId xmlns:p14="http://schemas.microsoft.com/office/powerpoint/2010/main" val="1300532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93E8D3A-0B25-1C49-A28A-DEB249EA9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19" y="0"/>
            <a:ext cx="11448962" cy="55245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6B14696-8C2F-1747-9A39-7FBACB235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63" y="5524500"/>
            <a:ext cx="116332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79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DC0B5DF-82D1-C14E-9AFF-09FE674A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05"/>
          <a:stretch/>
        </p:blipFill>
        <p:spPr>
          <a:xfrm>
            <a:off x="2043112" y="1487261"/>
            <a:ext cx="8105775" cy="5067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511DB33-0851-464A-BECF-2D42B165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物流天數與評論之盒鬚圖（去除</a:t>
            </a:r>
            <a:r>
              <a:rPr kumimoji="1" lang="en-US" altLang="zh-TW" dirty="0"/>
              <a:t>outlier</a:t>
            </a:r>
            <a:r>
              <a:rPr kumimoji="1" lang="zh-TW" altLang="en-US" dirty="0"/>
              <a:t>）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8DE9BC80-5AB0-5F44-8EAE-F5B342471A63}"/>
              </a:ext>
            </a:extLst>
          </p:cNvPr>
          <p:cNvGrpSpPr/>
          <p:nvPr/>
        </p:nvGrpSpPr>
        <p:grpSpPr>
          <a:xfrm>
            <a:off x="201117" y="4798672"/>
            <a:ext cx="2479078" cy="1583370"/>
            <a:chOff x="264205" y="4640745"/>
            <a:chExt cx="2479078" cy="1583370"/>
          </a:xfrm>
        </p:grpSpPr>
        <p:grpSp>
          <p:nvGrpSpPr>
            <p:cNvPr id="5" name="组合 5">
              <a:extLst>
                <a:ext uri="{FF2B5EF4-FFF2-40B4-BE49-F238E27FC236}">
                  <a16:creationId xmlns:a16="http://schemas.microsoft.com/office/drawing/2014/main" id="{E5FFFE8D-2AAF-6E4B-A61D-663696EA6656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" name="椭圆 3">
                <a:extLst>
                  <a:ext uri="{FF2B5EF4-FFF2-40B4-BE49-F238E27FC236}">
                    <a16:creationId xmlns:a16="http://schemas.microsoft.com/office/drawing/2014/main" id="{CC77FAEF-DD75-2C4B-BEFB-F39902E20D9B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8" name="加号 4">
                <a:extLst>
                  <a:ext uri="{FF2B5EF4-FFF2-40B4-BE49-F238E27FC236}">
                    <a16:creationId xmlns:a16="http://schemas.microsoft.com/office/drawing/2014/main" id="{6A00B991-C786-804E-9FD8-E3313F9CCD07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9B54C4F4-87E1-D746-98FB-F8759E1B2533}"/>
                </a:ext>
              </a:extLst>
            </p:cNvPr>
            <p:cNvSpPr/>
            <p:nvPr/>
          </p:nvSpPr>
          <p:spPr>
            <a:xfrm>
              <a:off x="592764" y="5067801"/>
              <a:ext cx="2150519" cy="1156314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透過運送時間越長</a:t>
              </a:r>
              <a:endParaRPr lang="en-US" altLang="zh-CN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來提升顧客滿意度。</a:t>
              </a:r>
              <a:endParaRPr lang="en-US" altLang="zh-HK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362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50B7BE9-C01B-F74D-8AEE-D7F89E7AC1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" r="24686"/>
          <a:stretch/>
        </p:blipFill>
        <p:spPr>
          <a:xfrm>
            <a:off x="0" y="2533650"/>
            <a:ext cx="12196522" cy="222703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0883606-63C3-094F-8385-B46AC96A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運費與價格比例平均值（以州區分）</a:t>
            </a:r>
          </a:p>
        </p:txBody>
      </p:sp>
      <p:sp>
        <p:nvSpPr>
          <p:cNvPr id="3" name="圓角矩形 2">
            <a:extLst>
              <a:ext uri="{FF2B5EF4-FFF2-40B4-BE49-F238E27FC236}">
                <a16:creationId xmlns:a16="http://schemas.microsoft.com/office/drawing/2014/main" id="{A56936F6-BB5E-8240-96DC-E3F4ABC20B0F}"/>
              </a:ext>
            </a:extLst>
          </p:cNvPr>
          <p:cNvSpPr/>
          <p:nvPr/>
        </p:nvSpPr>
        <p:spPr>
          <a:xfrm>
            <a:off x="0" y="2873829"/>
            <a:ext cx="1291771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6E708480-DFAA-0646-97C3-C1B3D566C7B3}"/>
              </a:ext>
            </a:extLst>
          </p:cNvPr>
          <p:cNvSpPr/>
          <p:nvPr/>
        </p:nvSpPr>
        <p:spPr>
          <a:xfrm>
            <a:off x="1291771" y="3882007"/>
            <a:ext cx="1161144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9730F2D4-D326-334D-8692-8F4FC0ECD3A1}"/>
              </a:ext>
            </a:extLst>
          </p:cNvPr>
          <p:cNvSpPr/>
          <p:nvPr/>
        </p:nvSpPr>
        <p:spPr>
          <a:xfrm>
            <a:off x="-1" y="3882008"/>
            <a:ext cx="1291771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F1100C1A-2945-6241-A341-CC799EFEA30B}"/>
              </a:ext>
            </a:extLst>
          </p:cNvPr>
          <p:cNvSpPr/>
          <p:nvPr/>
        </p:nvSpPr>
        <p:spPr>
          <a:xfrm>
            <a:off x="10707914" y="3424465"/>
            <a:ext cx="1291771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C12F4628-BF91-514C-B441-893D32ABA29E}"/>
              </a:ext>
            </a:extLst>
          </p:cNvPr>
          <p:cNvSpPr/>
          <p:nvPr/>
        </p:nvSpPr>
        <p:spPr>
          <a:xfrm>
            <a:off x="10707914" y="2873829"/>
            <a:ext cx="1291771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06BD0A9-7C66-FA42-A344-C161C954163C}"/>
              </a:ext>
            </a:extLst>
          </p:cNvPr>
          <p:cNvGrpSpPr/>
          <p:nvPr/>
        </p:nvGrpSpPr>
        <p:grpSpPr>
          <a:xfrm>
            <a:off x="1291770" y="4746757"/>
            <a:ext cx="9363797" cy="1069994"/>
            <a:chOff x="264205" y="4640745"/>
            <a:chExt cx="9363797" cy="1069994"/>
          </a:xfrm>
        </p:grpSpPr>
        <p:grpSp>
          <p:nvGrpSpPr>
            <p:cNvPr id="15" name="组合 5">
              <a:extLst>
                <a:ext uri="{FF2B5EF4-FFF2-40B4-BE49-F238E27FC236}">
                  <a16:creationId xmlns:a16="http://schemas.microsoft.com/office/drawing/2014/main" id="{E4F2F671-1BE8-3141-B2FB-51C65631B1DA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椭圆 3">
                <a:extLst>
                  <a:ext uri="{FF2B5EF4-FFF2-40B4-BE49-F238E27FC236}">
                    <a16:creationId xmlns:a16="http://schemas.microsoft.com/office/drawing/2014/main" id="{6C2A9411-CB38-BE49-B481-04C1C67B0DD9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8" name="加号 4">
                <a:extLst>
                  <a:ext uri="{FF2B5EF4-FFF2-40B4-BE49-F238E27FC236}">
                    <a16:creationId xmlns:a16="http://schemas.microsoft.com/office/drawing/2014/main" id="{CDA25589-244B-254C-AB0A-41DF60304BD0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16" name="圓角矩形 15">
              <a:extLst>
                <a:ext uri="{FF2B5EF4-FFF2-40B4-BE49-F238E27FC236}">
                  <a16:creationId xmlns:a16="http://schemas.microsoft.com/office/drawing/2014/main" id="{72ED21A0-164D-6643-B8CD-EF2D1587001A}"/>
                </a:ext>
              </a:extLst>
            </p:cNvPr>
            <p:cNvSpPr/>
            <p:nvPr/>
          </p:nvSpPr>
          <p:spPr>
            <a:xfrm>
              <a:off x="592764" y="5067801"/>
              <a:ext cx="9035238" cy="642938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高昂的運費可能降低顧客消費意願</a:t>
              </a:r>
              <a:endParaRPr lang="en-US" altLang="zh-CN" sz="2000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3583B9CA-BC97-4849-A115-BDE3C6463208}"/>
              </a:ext>
            </a:extLst>
          </p:cNvPr>
          <p:cNvSpPr/>
          <p:nvPr/>
        </p:nvSpPr>
        <p:spPr>
          <a:xfrm>
            <a:off x="4804229" y="3434444"/>
            <a:ext cx="1291771" cy="55517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98896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4DBE084-BF96-0E46-AE64-D657F53F4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635" y="1563688"/>
            <a:ext cx="7108500" cy="50775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C58990C-9860-7D4A-AF3B-29A03734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賣家與顧客在各州的密度分佈</a:t>
            </a:r>
          </a:p>
        </p:txBody>
      </p:sp>
    </p:spTree>
    <p:extLst>
      <p:ext uri="{BB962C8B-B14F-4D97-AF65-F5344CB8AC3E}">
        <p14:creationId xmlns:p14="http://schemas.microsoft.com/office/powerpoint/2010/main" val="3841996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58990C-9860-7D4A-AF3B-29A03734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賣家與顧客在各州的密度分佈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7AA901-1A4D-AF4F-847F-BD19C2254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0" t="2963" r="2813"/>
          <a:stretch/>
        </p:blipFill>
        <p:spPr>
          <a:xfrm>
            <a:off x="2444779" y="1382487"/>
            <a:ext cx="7302441" cy="5348514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2302E3B3-D7D2-A14C-A29B-3F3C37163661}"/>
              </a:ext>
            </a:extLst>
          </p:cNvPr>
          <p:cNvGrpSpPr/>
          <p:nvPr/>
        </p:nvGrpSpPr>
        <p:grpSpPr>
          <a:xfrm>
            <a:off x="563975" y="1690688"/>
            <a:ext cx="2992026" cy="1069994"/>
            <a:chOff x="264205" y="4640745"/>
            <a:chExt cx="2992026" cy="1069994"/>
          </a:xfrm>
        </p:grpSpPr>
        <p:grpSp>
          <p:nvGrpSpPr>
            <p:cNvPr id="7" name="组合 5">
              <a:extLst>
                <a:ext uri="{FF2B5EF4-FFF2-40B4-BE49-F238E27FC236}">
                  <a16:creationId xmlns:a16="http://schemas.microsoft.com/office/drawing/2014/main" id="{3870B7BB-ED04-154F-BAAE-15ECC2199ADF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椭圆 3">
                <a:extLst>
                  <a:ext uri="{FF2B5EF4-FFF2-40B4-BE49-F238E27FC236}">
                    <a16:creationId xmlns:a16="http://schemas.microsoft.com/office/drawing/2014/main" id="{1836CB26-7FDC-004D-BA97-F8422EC25720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0" name="加号 4">
                <a:extLst>
                  <a:ext uri="{FF2B5EF4-FFF2-40B4-BE49-F238E27FC236}">
                    <a16:creationId xmlns:a16="http://schemas.microsoft.com/office/drawing/2014/main" id="{D0EB6C56-C755-F64A-994B-B2CDAA9FC416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8" name="圓角矩形 7">
              <a:extLst>
                <a:ext uri="{FF2B5EF4-FFF2-40B4-BE49-F238E27FC236}">
                  <a16:creationId xmlns:a16="http://schemas.microsoft.com/office/drawing/2014/main" id="{B8690509-FA96-2943-B231-80B0BB1E1531}"/>
                </a:ext>
              </a:extLst>
            </p:cNvPr>
            <p:cNvSpPr/>
            <p:nvPr/>
          </p:nvSpPr>
          <p:spPr>
            <a:xfrm>
              <a:off x="592764" y="5067801"/>
              <a:ext cx="2663467" cy="642938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訂單集中於特定幾州</a:t>
              </a:r>
              <a:endParaRPr lang="en-US" altLang="zh-HK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640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>
            <a:extLst>
              <a:ext uri="{FF2B5EF4-FFF2-40B4-BE49-F238E27FC236}">
                <a16:creationId xmlns:a16="http://schemas.microsoft.com/office/drawing/2014/main" id="{4B25C67A-1CF6-4142-90C0-56781ADC1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b="50208"/>
          <a:stretch/>
        </p:blipFill>
        <p:spPr>
          <a:xfrm>
            <a:off x="0" y="3"/>
            <a:ext cx="12192000" cy="341471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E6FB61C-412A-1944-8A76-F249C5E0B868}"/>
              </a:ext>
            </a:extLst>
          </p:cNvPr>
          <p:cNvSpPr txBox="1"/>
          <p:nvPr/>
        </p:nvSpPr>
        <p:spPr>
          <a:xfrm>
            <a:off x="3325562" y="2427622"/>
            <a:ext cx="55408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Part 3 </a:t>
            </a:r>
            <a:r>
              <a:rPr kumimoji="1" lang="zh-CN" altLang="en-US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地圖分析</a:t>
            </a:r>
            <a:endParaRPr kumimoji="1" lang="en-US" altLang="zh-CN" sz="60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24725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69EB51F-1A55-794B-A994-8170DA4F6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3493"/>
            <a:ext cx="5708029" cy="495299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7529ACD-9E24-9440-A992-A59C0F697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772" y="1326355"/>
            <a:ext cx="6856228" cy="491013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63D2C9D-8670-D748-B859-F6C62670F275}"/>
              </a:ext>
            </a:extLst>
          </p:cNvPr>
          <p:cNvSpPr txBox="1"/>
          <p:nvPr/>
        </p:nvSpPr>
        <p:spPr>
          <a:xfrm>
            <a:off x="2530848" y="626370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買家</a:t>
            </a:r>
            <a:endParaRPr kumimoji="1" lang="zh-TW" altLang="en-US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2199B4E-9310-8F4C-A127-A0165185016B}"/>
              </a:ext>
            </a:extLst>
          </p:cNvPr>
          <p:cNvSpPr txBox="1"/>
          <p:nvPr/>
        </p:nvSpPr>
        <p:spPr>
          <a:xfrm>
            <a:off x="8117555" y="626370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賣家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2B7DA931-2EAA-2345-9AC2-57C0AF862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53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買家賣家分佈</a:t>
            </a:r>
          </a:p>
        </p:txBody>
      </p:sp>
    </p:spTree>
    <p:extLst>
      <p:ext uri="{BB962C8B-B14F-4D97-AF65-F5344CB8AC3E}">
        <p14:creationId xmlns:p14="http://schemas.microsoft.com/office/powerpoint/2010/main" val="559804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6E8657E7-A4D1-7A47-8D5F-8496F50612E1}"/>
              </a:ext>
            </a:extLst>
          </p:cNvPr>
          <p:cNvSpPr txBox="1"/>
          <p:nvPr/>
        </p:nvSpPr>
        <p:spPr>
          <a:xfrm>
            <a:off x="997856" y="1690688"/>
            <a:ext cx="10515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54B9B9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分析主題：</a:t>
            </a:r>
            <a:endParaRPr lang="zh-TW" altLang="en-US" sz="2400" dirty="0">
              <a:solidFill>
                <a:srgbClr val="54B9B9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客戶分析：實際送達與預期送達日之間的落差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物流分析：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物流天數與客戶評論之關係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運費與商品價格比例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地圖分析：買家與賣家在各地區的分佈關係</a:t>
            </a:r>
          </a:p>
          <a:p>
            <a:pPr marL="342900" indent="-342900">
              <a:buFont typeface="+mj-lt"/>
              <a:buAutoNum type="alphaLcParenR"/>
            </a:pPr>
            <a:endParaRPr lang="zh-TW" altLang="en-US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2400" b="1" dirty="0">
                <a:solidFill>
                  <a:srgbClr val="54B9B9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理由：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找出客戶痛點以提升滿意度。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統計出各產品的運費總額、各地區的訂單需求，得出高額運費的商品。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分析買家與賣家的分佈概況，做為設置集運中心的可能性評估。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CD616F9B-BF6C-A94A-AC13-A46A0D3D6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3128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3D74D1E-0BD0-A341-9981-3824DEAEF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756" y="1532321"/>
            <a:ext cx="7730487" cy="516783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752C43-950C-4C4A-AF52-08D9AEEC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買家賣家距離（銷售額前</a:t>
            </a:r>
            <a:r>
              <a:rPr kumimoji="1" lang="en-US" altLang="zh-TW" dirty="0"/>
              <a:t>300</a:t>
            </a:r>
            <a:r>
              <a:rPr kumimoji="1" lang="zh-CN" altLang="en-US" dirty="0"/>
              <a:t>高之賣家</a:t>
            </a:r>
            <a:r>
              <a:rPr kumimoji="1" lang="zh-TW" altLang="en-US" dirty="0"/>
              <a:t>）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B69923FB-D1D6-9C46-940B-30789224548D}"/>
              </a:ext>
            </a:extLst>
          </p:cNvPr>
          <p:cNvGrpSpPr/>
          <p:nvPr/>
        </p:nvGrpSpPr>
        <p:grpSpPr>
          <a:xfrm>
            <a:off x="0" y="1532321"/>
            <a:ext cx="2479078" cy="1583370"/>
            <a:chOff x="264205" y="4640745"/>
            <a:chExt cx="2479078" cy="158337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7116419-699D-294A-82DB-935869E25A40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椭圆 3">
                <a:extLst>
                  <a:ext uri="{FF2B5EF4-FFF2-40B4-BE49-F238E27FC236}">
                    <a16:creationId xmlns:a16="http://schemas.microsoft.com/office/drawing/2014/main" id="{D61CB0CD-E9FF-3444-9920-ED6498FFEDE8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9" name="加号 4">
                <a:extLst>
                  <a:ext uri="{FF2B5EF4-FFF2-40B4-BE49-F238E27FC236}">
                    <a16:creationId xmlns:a16="http://schemas.microsoft.com/office/drawing/2014/main" id="{EA7A5F2E-66A4-3E4C-83F7-13C81E171B91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7" name="圓角矩形 6">
              <a:extLst>
                <a:ext uri="{FF2B5EF4-FFF2-40B4-BE49-F238E27FC236}">
                  <a16:creationId xmlns:a16="http://schemas.microsoft.com/office/drawing/2014/main" id="{F3195C9C-5D6D-D743-BB2F-022D4BF90BC6}"/>
                </a:ext>
              </a:extLst>
            </p:cNvPr>
            <p:cNvSpPr/>
            <p:nvPr/>
          </p:nvSpPr>
          <p:spPr>
            <a:xfrm>
              <a:off x="592764" y="5067801"/>
              <a:ext cx="2150519" cy="1156314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商品運送範圍集中在東南部幾個州。</a:t>
              </a:r>
              <a:endParaRPr lang="en-US" altLang="zh-HK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4047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>
            <a:extLst>
              <a:ext uri="{FF2B5EF4-FFF2-40B4-BE49-F238E27FC236}">
                <a16:creationId xmlns:a16="http://schemas.microsoft.com/office/drawing/2014/main" id="{4B25C67A-1CF6-4142-90C0-56781ADC1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b="50208"/>
          <a:stretch/>
        </p:blipFill>
        <p:spPr>
          <a:xfrm>
            <a:off x="0" y="3"/>
            <a:ext cx="12192000" cy="341471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E6FB61C-412A-1944-8A76-F249C5E0B868}"/>
              </a:ext>
            </a:extLst>
          </p:cNvPr>
          <p:cNvSpPr txBox="1"/>
          <p:nvPr/>
        </p:nvSpPr>
        <p:spPr>
          <a:xfrm>
            <a:off x="2554806" y="2529222"/>
            <a:ext cx="70823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Part 4 </a:t>
            </a:r>
            <a:r>
              <a:rPr kumimoji="1" lang="zh-CN" altLang="en-US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商業分析應用</a:t>
            </a:r>
            <a:endParaRPr kumimoji="1" lang="zh-TW" altLang="en-US" sz="60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1768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238E99DF-7DA0-7C4B-9B61-4F554C547525}"/>
              </a:ext>
            </a:extLst>
          </p:cNvPr>
          <p:cNvSpPr txBox="1"/>
          <p:nvPr/>
        </p:nvSpPr>
        <p:spPr>
          <a:xfrm>
            <a:off x="5767199" y="2344057"/>
            <a:ext cx="48515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--- </a:t>
            </a:r>
            <a:r>
              <a:rPr lang="zh-CN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提升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運送效率</a:t>
            </a:r>
            <a:endParaRPr lang="en-US" altLang="zh-TW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b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--- </a:t>
            </a:r>
            <a:r>
              <a:rPr lang="zh-CN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降低每筆訂單運費</a:t>
            </a:r>
            <a:endParaRPr lang="en-US" altLang="zh-CN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b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--- 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增加顧客忠誠度</a:t>
            </a:r>
            <a:endParaRPr kumimoji="1" lang="zh-TW" altLang="en-US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5F0F8D5F-3725-334F-892B-B572B9FA3571}"/>
              </a:ext>
            </a:extLst>
          </p:cNvPr>
          <p:cNvGrpSpPr/>
          <p:nvPr/>
        </p:nvGrpSpPr>
        <p:grpSpPr>
          <a:xfrm>
            <a:off x="1195342" y="1717979"/>
            <a:ext cx="3882116" cy="4457896"/>
            <a:chOff x="653475" y="1159179"/>
            <a:chExt cx="3882116" cy="4457896"/>
          </a:xfrm>
        </p:grpSpPr>
        <p:pic>
          <p:nvPicPr>
            <p:cNvPr id="5" name="圖片 4" descr="一張含有 畫畫, 標誌 的圖片&#10;&#10;自動產生的描述">
              <a:extLst>
                <a:ext uri="{FF2B5EF4-FFF2-40B4-BE49-F238E27FC236}">
                  <a16:creationId xmlns:a16="http://schemas.microsoft.com/office/drawing/2014/main" id="{7926234F-15AC-4843-A78A-A28D70FDB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2582" y="1942495"/>
              <a:ext cx="2973009" cy="2973009"/>
            </a:xfrm>
            <a:prstGeom prst="rect">
              <a:avLst/>
            </a:prstGeom>
          </p:spPr>
        </p:pic>
        <p:pic>
          <p:nvPicPr>
            <p:cNvPr id="7" name="圖片 6" descr="一張含有 玩具 的圖片&#10;&#10;自動產生的描述">
              <a:extLst>
                <a:ext uri="{FF2B5EF4-FFF2-40B4-BE49-F238E27FC236}">
                  <a16:creationId xmlns:a16="http://schemas.microsoft.com/office/drawing/2014/main" id="{502A51E9-4F4F-024A-8DBF-EE09AF47E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475" y="1159179"/>
              <a:ext cx="1367486" cy="1367486"/>
            </a:xfrm>
            <a:prstGeom prst="rect">
              <a:avLst/>
            </a:prstGeom>
          </p:spPr>
        </p:pic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2325735A-B061-8144-A20C-F767E44EE49C}"/>
                </a:ext>
              </a:extLst>
            </p:cNvPr>
            <p:cNvSpPr txBox="1"/>
            <p:nvPr/>
          </p:nvSpPr>
          <p:spPr>
            <a:xfrm>
              <a:off x="1725647" y="503230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rgbClr val="54B9B9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設置集運中心</a:t>
              </a:r>
              <a:endParaRPr lang="zh-TW" altLang="en-US" sz="3200" b="1" dirty="0">
                <a:solidFill>
                  <a:srgbClr val="54B9B9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sp>
        <p:nvSpPr>
          <p:cNvPr id="10" name="標題 9">
            <a:extLst>
              <a:ext uri="{FF2B5EF4-FFF2-40B4-BE49-F238E27FC236}">
                <a16:creationId xmlns:a16="http://schemas.microsoft.com/office/drawing/2014/main" id="{7FC34F6C-59A7-4447-AF9D-3906E2C16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參考建議</a:t>
            </a:r>
          </a:p>
        </p:txBody>
      </p:sp>
    </p:spTree>
    <p:extLst>
      <p:ext uri="{BB962C8B-B14F-4D97-AF65-F5344CB8AC3E}">
        <p14:creationId xmlns:p14="http://schemas.microsoft.com/office/powerpoint/2010/main" val="1045323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252686" y="2714171"/>
            <a:ext cx="3686628" cy="972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7200" b="1" spc="300" dirty="0">
                <a:solidFill>
                  <a:srgbClr val="54B9B9"/>
                </a:solidFill>
              </a:rPr>
              <a:t>THANKS</a:t>
            </a:r>
            <a:endParaRPr lang="zh-HK" altLang="en-US" sz="7200" b="1" spc="300" dirty="0">
              <a:solidFill>
                <a:srgbClr val="54B9B9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590744" y="2430169"/>
            <a:ext cx="642938" cy="642938"/>
            <a:chOff x="-557213" y="1285875"/>
            <a:chExt cx="3371852" cy="33718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椭圆 3"/>
            <p:cNvSpPr/>
            <p:nvPr/>
          </p:nvSpPr>
          <p:spPr>
            <a:xfrm>
              <a:off x="-557213" y="1285875"/>
              <a:ext cx="3371852" cy="3371851"/>
            </a:xfrm>
            <a:prstGeom prst="ellipse">
              <a:avLst/>
            </a:prstGeom>
            <a:solidFill>
              <a:srgbClr val="EED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5" name="加号 4"/>
            <p:cNvSpPr/>
            <p:nvPr/>
          </p:nvSpPr>
          <p:spPr>
            <a:xfrm>
              <a:off x="-378619" y="1464469"/>
              <a:ext cx="3014663" cy="3014663"/>
            </a:xfrm>
            <a:prstGeom prst="mathPlus">
              <a:avLst>
                <a:gd name="adj1" fmla="val 92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22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209CE9-68F0-634F-A2D7-A0D8E00E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Data source</a:t>
            </a:r>
            <a:endParaRPr kumimoji="1"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56A80E-B4C4-8F4C-87B5-2E2DF5426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499" y="1632381"/>
            <a:ext cx="8075587" cy="486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01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>
            <a:extLst>
              <a:ext uri="{FF2B5EF4-FFF2-40B4-BE49-F238E27FC236}">
                <a16:creationId xmlns:a16="http://schemas.microsoft.com/office/drawing/2014/main" id="{94E3DE1F-8B74-2247-8905-C2476652D4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4" b="50208"/>
          <a:stretch/>
        </p:blipFill>
        <p:spPr>
          <a:xfrm>
            <a:off x="0" y="3"/>
            <a:ext cx="12192000" cy="341471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0209CE9-68F0-634F-A2D7-A0D8E00E1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5685"/>
            <a:ext cx="9144000" cy="2387600"/>
          </a:xfrm>
        </p:spPr>
        <p:txBody>
          <a:bodyPr/>
          <a:lstStyle/>
          <a:p>
            <a:r>
              <a:rPr kumimoji="1" lang="en-US" altLang="zh-TW" dirty="0">
                <a:solidFill>
                  <a:schemeClr val="bg1"/>
                </a:solidFill>
              </a:rPr>
              <a:t>Part</a:t>
            </a:r>
            <a:r>
              <a:rPr kumimoji="1" lang="zh-TW" altLang="en-US" dirty="0">
                <a:solidFill>
                  <a:schemeClr val="bg1"/>
                </a:solidFill>
              </a:rPr>
              <a:t> </a:t>
            </a:r>
            <a:r>
              <a:rPr kumimoji="1" lang="en-US" altLang="zh-TW" dirty="0">
                <a:solidFill>
                  <a:schemeClr val="bg1"/>
                </a:solidFill>
              </a:rPr>
              <a:t>1</a:t>
            </a:r>
            <a:r>
              <a:rPr kumimoji="1" lang="zh-TW" altLang="en-US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客戶分析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86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C24A4BC-0067-F54F-AC1D-D524003CD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1752600"/>
            <a:ext cx="11722100" cy="33528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04A6CEE-091B-A848-8968-9360C3CD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消費次數與比例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659E321-CA1A-BD4E-8DCA-224AB28C8D0A}"/>
              </a:ext>
            </a:extLst>
          </p:cNvPr>
          <p:cNvSpPr/>
          <p:nvPr/>
        </p:nvSpPr>
        <p:spPr>
          <a:xfrm>
            <a:off x="368299" y="4189186"/>
            <a:ext cx="749301" cy="11030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8FB3E302-A451-F54E-A327-04F1F77413B9}"/>
              </a:ext>
            </a:extLst>
          </p:cNvPr>
          <p:cNvGrpSpPr/>
          <p:nvPr/>
        </p:nvGrpSpPr>
        <p:grpSpPr>
          <a:xfrm>
            <a:off x="1657576" y="5105400"/>
            <a:ext cx="3480481" cy="1001886"/>
            <a:chOff x="264205" y="4640745"/>
            <a:chExt cx="3480481" cy="1001886"/>
          </a:xfrm>
        </p:grpSpPr>
        <p:sp>
          <p:nvSpPr>
            <p:cNvPr id="7" name="圓角矩形 6">
              <a:extLst>
                <a:ext uri="{FF2B5EF4-FFF2-40B4-BE49-F238E27FC236}">
                  <a16:creationId xmlns:a16="http://schemas.microsoft.com/office/drawing/2014/main" id="{B067F115-75F3-BF42-B4C7-8A00341FCBF1}"/>
                </a:ext>
              </a:extLst>
            </p:cNvPr>
            <p:cNvSpPr/>
            <p:nvPr/>
          </p:nvSpPr>
          <p:spPr>
            <a:xfrm>
              <a:off x="592764" y="5067801"/>
              <a:ext cx="3151922" cy="574830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一次性消費比例高</a:t>
              </a:r>
              <a:endParaRPr lang="en-US" altLang="zh-CN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4B34B5D-EA17-4549-8A9E-FF19151D88BE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椭圆 3">
                <a:extLst>
                  <a:ext uri="{FF2B5EF4-FFF2-40B4-BE49-F238E27FC236}">
                    <a16:creationId xmlns:a16="http://schemas.microsoft.com/office/drawing/2014/main" id="{FACB5198-E775-134E-B6D9-BAD642F15E8A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9" name="加号 4">
                <a:extLst>
                  <a:ext uri="{FF2B5EF4-FFF2-40B4-BE49-F238E27FC236}">
                    <a16:creationId xmlns:a16="http://schemas.microsoft.com/office/drawing/2014/main" id="{05B599C6-14F7-E246-B852-C9BDB11C3A2A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11553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B25B93A-DF1E-9644-8953-AA8ECF146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5875589" cy="419809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3FFCC72-4C67-D24D-9BF9-683A8600B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1~5</a:t>
            </a:r>
            <a:r>
              <a:rPr kumimoji="1" lang="zh-CN" altLang="en-US" dirty="0"/>
              <a:t>星</a:t>
            </a:r>
            <a:r>
              <a:rPr kumimoji="1" lang="zh-TW" altLang="en-US" dirty="0"/>
              <a:t>評論比例與原因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2A33DB6-6D0A-F443-8BA1-57470FD4FF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302" b="2578"/>
          <a:stretch/>
        </p:blipFill>
        <p:spPr>
          <a:xfrm>
            <a:off x="5676901" y="1694318"/>
            <a:ext cx="6515099" cy="4194462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A01B932A-3566-2846-B0A1-742BFC300837}"/>
              </a:ext>
            </a:extLst>
          </p:cNvPr>
          <p:cNvGrpSpPr/>
          <p:nvPr/>
        </p:nvGrpSpPr>
        <p:grpSpPr>
          <a:xfrm>
            <a:off x="5676901" y="5540877"/>
            <a:ext cx="6061063" cy="1069995"/>
            <a:chOff x="264205" y="4640745"/>
            <a:chExt cx="6061063" cy="1069995"/>
          </a:xfrm>
        </p:grpSpPr>
        <p:grpSp>
          <p:nvGrpSpPr>
            <p:cNvPr id="7" name="组合 5">
              <a:extLst>
                <a:ext uri="{FF2B5EF4-FFF2-40B4-BE49-F238E27FC236}">
                  <a16:creationId xmlns:a16="http://schemas.microsoft.com/office/drawing/2014/main" id="{74733206-C817-864A-BC14-36E5A4459F60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椭圆 3">
                <a:extLst>
                  <a:ext uri="{FF2B5EF4-FFF2-40B4-BE49-F238E27FC236}">
                    <a16:creationId xmlns:a16="http://schemas.microsoft.com/office/drawing/2014/main" id="{EA812516-DCD3-EC42-BEA9-D6906BA051B0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0" name="加号 4">
                <a:extLst>
                  <a:ext uri="{FF2B5EF4-FFF2-40B4-BE49-F238E27FC236}">
                    <a16:creationId xmlns:a16="http://schemas.microsoft.com/office/drawing/2014/main" id="{590954D0-58ED-4646-8D7B-E0A1C33D212C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8" name="圓角矩形 7">
              <a:extLst>
                <a:ext uri="{FF2B5EF4-FFF2-40B4-BE49-F238E27FC236}">
                  <a16:creationId xmlns:a16="http://schemas.microsoft.com/office/drawing/2014/main" id="{B5EAB75B-0290-4D47-A9E0-EF264E03B33F}"/>
                </a:ext>
              </a:extLst>
            </p:cNvPr>
            <p:cNvSpPr/>
            <p:nvPr/>
          </p:nvSpPr>
          <p:spPr>
            <a:xfrm>
              <a:off x="592764" y="5067802"/>
              <a:ext cx="5732504" cy="642938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HK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good, delivery, recommend, great, arrived </a:t>
              </a:r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佔多數</a:t>
              </a:r>
              <a:r>
                <a:rPr lang="en-US" altLang="zh-HK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 </a:t>
              </a:r>
              <a:endParaRPr lang="zh-HK" alt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461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B414C0C-A6E4-7C41-BC5D-0072F8295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0495"/>
            <a:ext cx="6096000" cy="512263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052D081-E0D7-6D4E-B331-25B911642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1~3</a:t>
            </a:r>
            <a:r>
              <a:rPr kumimoji="1" lang="zh-CN" altLang="en-US" dirty="0"/>
              <a:t>星評論比例與原因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EEA8548-1CA5-3C48-96C5-3FBC250B64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2" t="3333" r="4790" b="1344"/>
          <a:stretch/>
        </p:blipFill>
        <p:spPr>
          <a:xfrm>
            <a:off x="5907315" y="1410495"/>
            <a:ext cx="6284685" cy="4842441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197DA22A-C044-044B-924D-18252CD073AC}"/>
              </a:ext>
            </a:extLst>
          </p:cNvPr>
          <p:cNvGrpSpPr/>
          <p:nvPr/>
        </p:nvGrpSpPr>
        <p:grpSpPr>
          <a:xfrm>
            <a:off x="6736102" y="5788006"/>
            <a:ext cx="4627109" cy="1001886"/>
            <a:chOff x="264205" y="4640745"/>
            <a:chExt cx="4627109" cy="1001886"/>
          </a:xfrm>
        </p:grpSpPr>
        <p:grpSp>
          <p:nvGrpSpPr>
            <p:cNvPr id="7" name="组合 5">
              <a:extLst>
                <a:ext uri="{FF2B5EF4-FFF2-40B4-BE49-F238E27FC236}">
                  <a16:creationId xmlns:a16="http://schemas.microsoft.com/office/drawing/2014/main" id="{5D91B4CF-0138-7D49-B9F9-A1DAC31B11DD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椭圆 3">
                <a:extLst>
                  <a:ext uri="{FF2B5EF4-FFF2-40B4-BE49-F238E27FC236}">
                    <a16:creationId xmlns:a16="http://schemas.microsoft.com/office/drawing/2014/main" id="{30AD2816-ED21-BA4E-B822-73EDD4A66DAC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0" name="加号 4">
                <a:extLst>
                  <a:ext uri="{FF2B5EF4-FFF2-40B4-BE49-F238E27FC236}">
                    <a16:creationId xmlns:a16="http://schemas.microsoft.com/office/drawing/2014/main" id="{C0687B91-AEF5-9E49-BEEC-662CF66CFF35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8" name="圓角矩形 7">
              <a:extLst>
                <a:ext uri="{FF2B5EF4-FFF2-40B4-BE49-F238E27FC236}">
                  <a16:creationId xmlns:a16="http://schemas.microsoft.com/office/drawing/2014/main" id="{35399CAA-F457-EB43-9873-DA69B57FF637}"/>
                </a:ext>
              </a:extLst>
            </p:cNvPr>
            <p:cNvSpPr/>
            <p:nvPr/>
          </p:nvSpPr>
          <p:spPr>
            <a:xfrm>
              <a:off x="592764" y="5067801"/>
              <a:ext cx="4298550" cy="574830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HK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received, delivery, time, came</a:t>
              </a:r>
              <a:r>
                <a:rPr lang="zh-TW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 </a:t>
              </a:r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佔多數</a:t>
              </a:r>
              <a:r>
                <a:rPr lang="en-US" altLang="zh-HK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 </a:t>
              </a:r>
              <a:endParaRPr lang="zh-HK" alt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9795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0DED7DB-B45A-4E49-AC69-2CA33F98B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1257300"/>
            <a:ext cx="8178800" cy="50546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7F9963E4-2F91-B840-A90D-08F0011842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892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defRPr>
            </a:lvl1pPr>
          </a:lstStyle>
          <a:p>
            <a:pPr algn="l"/>
            <a:r>
              <a:rPr kumimoji="1" lang="en-US" altLang="zh-TW" sz="4400" dirty="0"/>
              <a:t>Focus: 1 score</a:t>
            </a:r>
            <a:endParaRPr kumimoji="1" lang="zh-TW" altLang="en-US" sz="4400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3E638D51-9394-F44B-9A79-1311AAD862A2}"/>
              </a:ext>
            </a:extLst>
          </p:cNvPr>
          <p:cNvGrpSpPr/>
          <p:nvPr/>
        </p:nvGrpSpPr>
        <p:grpSpPr>
          <a:xfrm>
            <a:off x="264205" y="4640745"/>
            <a:ext cx="2479078" cy="1583370"/>
            <a:chOff x="264205" y="4640745"/>
            <a:chExt cx="2479078" cy="158337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B7A5426-D9A0-A340-AB1D-AE0D95B90D0D}"/>
                </a:ext>
              </a:extLst>
            </p:cNvPr>
            <p:cNvGrpSpPr/>
            <p:nvPr/>
          </p:nvGrpSpPr>
          <p:grpSpPr>
            <a:xfrm>
              <a:off x="264205" y="4640745"/>
              <a:ext cx="642938" cy="642938"/>
              <a:chOff x="-557213" y="1285875"/>
              <a:chExt cx="3371852" cy="337185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椭圆 3">
                <a:extLst>
                  <a:ext uri="{FF2B5EF4-FFF2-40B4-BE49-F238E27FC236}">
                    <a16:creationId xmlns:a16="http://schemas.microsoft.com/office/drawing/2014/main" id="{BF55C5C6-46F2-7D40-BB65-F4D6E68C0A03}"/>
                  </a:ext>
                </a:extLst>
              </p:cNvPr>
              <p:cNvSpPr/>
              <p:nvPr/>
            </p:nvSpPr>
            <p:spPr>
              <a:xfrm>
                <a:off x="-557213" y="1285875"/>
                <a:ext cx="3371852" cy="3371851"/>
              </a:xfrm>
              <a:prstGeom prst="ellipse">
                <a:avLst/>
              </a:prstGeom>
              <a:solidFill>
                <a:srgbClr val="EED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9" name="加号 4">
                <a:extLst>
                  <a:ext uri="{FF2B5EF4-FFF2-40B4-BE49-F238E27FC236}">
                    <a16:creationId xmlns:a16="http://schemas.microsoft.com/office/drawing/2014/main" id="{2DAE5525-7863-0144-89A6-58EB4C11E923}"/>
                  </a:ext>
                </a:extLst>
              </p:cNvPr>
              <p:cNvSpPr/>
              <p:nvPr/>
            </p:nvSpPr>
            <p:spPr>
              <a:xfrm>
                <a:off x="-378619" y="1464469"/>
                <a:ext cx="3014663" cy="3014663"/>
              </a:xfrm>
              <a:prstGeom prst="mathPlus">
                <a:avLst>
                  <a:gd name="adj1" fmla="val 92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</p:grpSp>
        <p:sp>
          <p:nvSpPr>
            <p:cNvPr id="7" name="圓角矩形 6">
              <a:extLst>
                <a:ext uri="{FF2B5EF4-FFF2-40B4-BE49-F238E27FC236}">
                  <a16:creationId xmlns:a16="http://schemas.microsoft.com/office/drawing/2014/main" id="{334788A9-4BDA-F849-AD54-F2924EE49891}"/>
                </a:ext>
              </a:extLst>
            </p:cNvPr>
            <p:cNvSpPr/>
            <p:nvPr/>
          </p:nvSpPr>
          <p:spPr>
            <a:xfrm>
              <a:off x="592764" y="5067801"/>
              <a:ext cx="2150519" cy="1156314"/>
            </a:xfrm>
            <a:prstGeom prst="roundRect">
              <a:avLst/>
            </a:prstGeom>
            <a:noFill/>
            <a:ln w="47625">
              <a:solidFill>
                <a:srgbClr val="EED95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運費、運送時間</a:t>
              </a:r>
              <a:endParaRPr lang="en-US" altLang="zh-CN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是主要問題。</a:t>
              </a:r>
              <a:endParaRPr lang="en-US" altLang="zh-HK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830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螢幕擷取畫面 的圖片&#10;&#10;自動產生的描述">
            <a:extLst>
              <a:ext uri="{FF2B5EF4-FFF2-40B4-BE49-F238E27FC236}">
                <a16:creationId xmlns:a16="http://schemas.microsoft.com/office/drawing/2014/main" id="{EBEDBBBA-B845-4F41-8FA7-1852CADBA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577" y="1484570"/>
            <a:ext cx="8204200" cy="50419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4185457E-AD13-1E4D-A88C-E8D7426D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實際與預期運送日差別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4B1238A-2034-CA4E-88A8-EA4682B4F411}"/>
              </a:ext>
            </a:extLst>
          </p:cNvPr>
          <p:cNvSpPr txBox="1"/>
          <p:nvPr/>
        </p:nvSpPr>
        <p:spPr>
          <a:xfrm>
            <a:off x="263806" y="2511890"/>
            <a:ext cx="326243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逾期送達訂單數不多</a:t>
            </a: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電商</a:t>
            </a:r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預期與顧客期望不一致</a:t>
            </a: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改善電商平台</a:t>
            </a: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提供的預期到貨日</a:t>
            </a:r>
          </a:p>
        </p:txBody>
      </p:sp>
      <p:sp>
        <p:nvSpPr>
          <p:cNvPr id="9" name="向下箭號 8">
            <a:extLst>
              <a:ext uri="{FF2B5EF4-FFF2-40B4-BE49-F238E27FC236}">
                <a16:creationId xmlns:a16="http://schemas.microsoft.com/office/drawing/2014/main" id="{D37DB090-9C75-724F-98BC-BD43515E7C15}"/>
              </a:ext>
            </a:extLst>
          </p:cNvPr>
          <p:cNvSpPr/>
          <p:nvPr/>
        </p:nvSpPr>
        <p:spPr>
          <a:xfrm>
            <a:off x="1735365" y="2920007"/>
            <a:ext cx="319314" cy="43542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向下箭號 9">
            <a:extLst>
              <a:ext uri="{FF2B5EF4-FFF2-40B4-BE49-F238E27FC236}">
                <a16:creationId xmlns:a16="http://schemas.microsoft.com/office/drawing/2014/main" id="{9D2D5C19-C74C-1E49-828E-5C983A14CE37}"/>
              </a:ext>
            </a:extLst>
          </p:cNvPr>
          <p:cNvSpPr/>
          <p:nvPr/>
        </p:nvSpPr>
        <p:spPr>
          <a:xfrm>
            <a:off x="1735365" y="3825415"/>
            <a:ext cx="319314" cy="43542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FA1EFB4F-33F2-BA44-B5EC-158493C26034}"/>
              </a:ext>
            </a:extLst>
          </p:cNvPr>
          <p:cNvSpPr/>
          <p:nvPr/>
        </p:nvSpPr>
        <p:spPr>
          <a:xfrm>
            <a:off x="135466" y="2041911"/>
            <a:ext cx="3390771" cy="3494502"/>
          </a:xfrm>
          <a:prstGeom prst="roundRect">
            <a:avLst/>
          </a:prstGeom>
          <a:noFill/>
          <a:ln w="47625">
            <a:solidFill>
              <a:srgbClr val="EED959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HK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80287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358</TotalTime>
  <Words>1068</Words>
  <Application>Microsoft Macintosh PowerPoint</Application>
  <PresentationFormat>寬螢幕</PresentationFormat>
  <Paragraphs>100</Paragraphs>
  <Slides>23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8" baseType="lpstr">
      <vt:lpstr>Microsoft JhengHei</vt:lpstr>
      <vt:lpstr>微软雅黑</vt:lpstr>
      <vt:lpstr>Arial</vt:lpstr>
      <vt:lpstr>Calibri</vt:lpstr>
      <vt:lpstr>Office 主题</vt:lpstr>
      <vt:lpstr>PowerPoint 簡報</vt:lpstr>
      <vt:lpstr>Agenda</vt:lpstr>
      <vt:lpstr>Data source</vt:lpstr>
      <vt:lpstr>Part 1 客戶分析</vt:lpstr>
      <vt:lpstr>消費次數與比例</vt:lpstr>
      <vt:lpstr>1~5星評論比例與原因</vt:lpstr>
      <vt:lpstr>1~3星評論比例與原因</vt:lpstr>
      <vt:lpstr>PowerPoint 簡報</vt:lpstr>
      <vt:lpstr>實際與預期運送日差別</vt:lpstr>
      <vt:lpstr>PowerPoint 簡報</vt:lpstr>
      <vt:lpstr>物流天數與評論之關係</vt:lpstr>
      <vt:lpstr>物流天數與評論之盒鬚圖</vt:lpstr>
      <vt:lpstr>PowerPoint 簡報</vt:lpstr>
      <vt:lpstr>物流天數與評論之盒鬚圖（去除outlier）</vt:lpstr>
      <vt:lpstr>運費與價格比例平均值（以州區分）</vt:lpstr>
      <vt:lpstr>賣家與顧客在各州的密度分佈</vt:lpstr>
      <vt:lpstr>賣家與顧客在各州的密度分佈</vt:lpstr>
      <vt:lpstr>PowerPoint 簡報</vt:lpstr>
      <vt:lpstr>買家賣家分佈</vt:lpstr>
      <vt:lpstr>買家賣家距離（銷售額前300高之賣家）</vt:lpstr>
      <vt:lpstr>PowerPoint 簡報</vt:lpstr>
      <vt:lpstr>參考建議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http://www.ypppt.com/</cp:keywords>
  <dc:description>http://www.ypppt.com/</dc:description>
  <cp:lastModifiedBy>孟凌 詹</cp:lastModifiedBy>
  <cp:revision>58</cp:revision>
  <dcterms:created xsi:type="dcterms:W3CDTF">2015-03-26T11:24:32Z</dcterms:created>
  <dcterms:modified xsi:type="dcterms:W3CDTF">2019-11-04T15:41:25Z</dcterms:modified>
</cp:coreProperties>
</file>

<file path=docProps/thumbnail.jpeg>
</file>